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8"/>
  </p:notesMasterIdLst>
  <p:handoutMasterIdLst>
    <p:handoutMasterId r:id="rId39"/>
  </p:handoutMasterIdLst>
  <p:sldIdLst>
    <p:sldId id="432" r:id="rId2"/>
    <p:sldId id="516" r:id="rId3"/>
    <p:sldId id="434" r:id="rId4"/>
    <p:sldId id="435" r:id="rId5"/>
    <p:sldId id="436" r:id="rId6"/>
    <p:sldId id="437" r:id="rId7"/>
    <p:sldId id="468" r:id="rId8"/>
    <p:sldId id="438" r:id="rId9"/>
    <p:sldId id="471" r:id="rId10"/>
    <p:sldId id="472" r:id="rId11"/>
    <p:sldId id="509" r:id="rId12"/>
    <p:sldId id="514" r:id="rId13"/>
    <p:sldId id="487" r:id="rId14"/>
    <p:sldId id="473" r:id="rId15"/>
    <p:sldId id="476" r:id="rId16"/>
    <p:sldId id="474" r:id="rId17"/>
    <p:sldId id="479" r:id="rId18"/>
    <p:sldId id="478" r:id="rId19"/>
    <p:sldId id="480" r:id="rId20"/>
    <p:sldId id="513" r:id="rId21"/>
    <p:sldId id="481" r:id="rId22"/>
    <p:sldId id="483" r:id="rId23"/>
    <p:sldId id="484" r:id="rId24"/>
    <p:sldId id="485" r:id="rId25"/>
    <p:sldId id="490" r:id="rId26"/>
    <p:sldId id="496" r:id="rId27"/>
    <p:sldId id="491" r:id="rId28"/>
    <p:sldId id="495" r:id="rId29"/>
    <p:sldId id="508" r:id="rId30"/>
    <p:sldId id="504" r:id="rId31"/>
    <p:sldId id="512" r:id="rId32"/>
    <p:sldId id="506" r:id="rId33"/>
    <p:sldId id="461" r:id="rId34"/>
    <p:sldId id="498" r:id="rId35"/>
    <p:sldId id="502" r:id="rId36"/>
    <p:sldId id="501" r:id="rId3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9" autoAdjust="0"/>
    <p:restoredTop sz="91679" autoAdjust="0"/>
  </p:normalViewPr>
  <p:slideViewPr>
    <p:cSldViewPr snapToGrid="0" snapToObjects="1">
      <p:cViewPr varScale="1">
        <p:scale>
          <a:sx n="109" d="100"/>
          <a:sy n="109" d="100"/>
        </p:scale>
        <p:origin x="192" y="736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8/23/18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ways but all based on the first magic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answers to all these questions are yes.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18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this workflow does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are MD Anderson Cancer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and best cancer hospital in the world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bioinformatics department in the nation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15 faculty have who made major contribution to many of the national and international projects such as TCGA and ICGC.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a large statistical analysts team with 20 PhDs (or double MS) who worked on almost 400 projects for more than 100 Principal Investigators at MD Anderson.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Basically, we deal with a lot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38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1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79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4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has really changed the way we work, and it should work wonder for you!</a:t>
            </a:r>
          </a:p>
          <a:p>
            <a:r>
              <a:rPr lang="en-US" dirty="0"/>
              <a:t>Please test and let us know what you think.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usually come from our labs</a:t>
            </a:r>
          </a:p>
          <a:p>
            <a:r>
              <a:rPr lang="en-US" dirty="0"/>
              <a:t>Bioinformatics need to use all different tools in many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 err="1"/>
              <a:t>JupyterCon</a:t>
            </a:r>
            <a:r>
              <a:rPr lang="en-US" sz="1200" b="1" dirty="0"/>
              <a:t> so I will save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Compared to R Studio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b="1" dirty="0"/>
              <a:t>Line-by-line execution in console window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Preview of variables, figures </a:t>
            </a:r>
            <a:r>
              <a:rPr lang="en-US" sz="1200" b="1" dirty="0" err="1"/>
              <a:t>etc</a:t>
            </a: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/>
              <a:t>Multiple notebooks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 err="1"/>
              <a:t>BeakerX</a:t>
            </a:r>
            <a:r>
              <a:rPr lang="en-US" sz="1200" dirty="0"/>
              <a:t> does not support MATLAB and SAS</a:t>
            </a:r>
          </a:p>
          <a:p>
            <a:r>
              <a:rPr lang="en-US" sz="1200" b="1" dirty="0"/>
              <a:t>Needs workflow system for batch 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Usain Bolt competing with Michael Phelps for swimming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environments counter productive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3.tiff"/><Relationship Id="rId5" Type="http://schemas.openxmlformats.org/officeDocument/2006/relationships/image" Target="../media/image65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6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tiff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tiff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tiff"/><Relationship Id="rId7" Type="http://schemas.openxmlformats.org/officeDocument/2006/relationships/image" Target="../media/image124.tiff"/><Relationship Id="rId12" Type="http://schemas.openxmlformats.org/officeDocument/2006/relationships/image" Target="../media/image1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tiff"/><Relationship Id="rId11" Type="http://schemas.openxmlformats.org/officeDocument/2006/relationships/image" Target="../media/image128.png"/><Relationship Id="rId5" Type="http://schemas.openxmlformats.org/officeDocument/2006/relationships/image" Target="../media/image122.tiff"/><Relationship Id="rId10" Type="http://schemas.openxmlformats.org/officeDocument/2006/relationships/image" Target="../media/image127.png"/><Relationship Id="rId4" Type="http://schemas.openxmlformats.org/officeDocument/2006/relationships/image" Target="../media/image121.tiff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8.tif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4.tiff"/><Relationship Id="rId9" Type="http://schemas.openxmlformats.org/officeDocument/2006/relationships/image" Target="../media/image20.tiff"/><Relationship Id="rId1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13.tiff"/><Relationship Id="rId7" Type="http://schemas.openxmlformats.org/officeDocument/2006/relationships/image" Target="../media/image1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7.jpeg"/><Relationship Id="rId9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tiff"/><Relationship Id="rId5" Type="http://schemas.openxmlformats.org/officeDocument/2006/relationships/image" Target="../media/image132.gif"/><Relationship Id="rId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87.png"/><Relationship Id="rId26" Type="http://schemas.openxmlformats.org/officeDocument/2006/relationships/image" Target="../media/image152.tiff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7" Type="http://schemas.openxmlformats.org/officeDocument/2006/relationships/image" Target="../media/image142.png"/><Relationship Id="rId12" Type="http://schemas.openxmlformats.org/officeDocument/2006/relationships/image" Target="../media/image83.png"/><Relationship Id="rId17" Type="http://schemas.openxmlformats.org/officeDocument/2006/relationships/image" Target="../media/image67.png"/><Relationship Id="rId25" Type="http://schemas.openxmlformats.org/officeDocument/2006/relationships/image" Target="../media/image151.png"/><Relationship Id="rId33" Type="http://schemas.openxmlformats.org/officeDocument/2006/relationships/image" Target="../media/image159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5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63.png"/><Relationship Id="rId24" Type="http://schemas.openxmlformats.org/officeDocument/2006/relationships/image" Target="../media/image150.png"/><Relationship Id="rId32" Type="http://schemas.openxmlformats.org/officeDocument/2006/relationships/image" Target="../media/image158.tiff"/><Relationship Id="rId5" Type="http://schemas.openxmlformats.org/officeDocument/2006/relationships/image" Target="../media/image140.png"/><Relationship Id="rId15" Type="http://schemas.openxmlformats.org/officeDocument/2006/relationships/image" Target="../media/image86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82.png"/><Relationship Id="rId19" Type="http://schemas.openxmlformats.org/officeDocument/2006/relationships/image" Target="../media/image145.png"/><Relationship Id="rId31" Type="http://schemas.openxmlformats.org/officeDocument/2006/relationships/image" Target="../media/image157.tiff"/><Relationship Id="rId4" Type="http://schemas.openxmlformats.org/officeDocument/2006/relationships/image" Target="../media/image139.png"/><Relationship Id="rId9" Type="http://schemas.openxmlformats.org/officeDocument/2006/relationships/image" Target="../media/image89.png"/><Relationship Id="rId14" Type="http://schemas.openxmlformats.org/officeDocument/2006/relationships/image" Target="../media/image85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tiff"/><Relationship Id="rId8" Type="http://schemas.openxmlformats.org/officeDocument/2006/relationships/image" Target="../media/image14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tiff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21" Type="http://schemas.openxmlformats.org/officeDocument/2006/relationships/image" Target="../media/image31.tiff"/><Relationship Id="rId7" Type="http://schemas.openxmlformats.org/officeDocument/2006/relationships/image" Target="../media/image17.jpeg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19" Type="http://schemas.openxmlformats.org/officeDocument/2006/relationships/image" Target="../media/image29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2.tiff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25.png"/><Relationship Id="rId24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tiff"/><Relationship Id="rId4" Type="http://schemas.openxmlformats.org/officeDocument/2006/relationships/image" Target="../media/image14.tiff"/><Relationship Id="rId9" Type="http://schemas.openxmlformats.org/officeDocument/2006/relationships/image" Target="../media/image32.png"/><Relationship Id="rId14" Type="http://schemas.openxmlformats.org/officeDocument/2006/relationships/image" Target="../media/image31.tiff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25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6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10666" y="1425673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B89EBB95-24C3-4047-993C-5C7F7AA3F251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9DFB8A46-4804-8B47-9055-83E4B7CAE434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A0915962-C3F7-424E-BE55-1D08DA370799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34E99F90-B7AB-444D-80D2-43812B97DD63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1FC72-93F2-C746-9FC4-2C567E6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survey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93FCC6-DA95-104B-AC5F-248BDD006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9347-C0ED-4F48-ACEB-F3EFF780478C}"/>
              </a:ext>
            </a:extLst>
          </p:cNvPr>
          <p:cNvSpPr txBox="1"/>
          <p:nvPr/>
        </p:nvSpPr>
        <p:spPr>
          <a:xfrm>
            <a:off x="844102" y="1748472"/>
            <a:ext cx="771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 for a single project?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</a:t>
            </a:r>
            <a:r>
              <a:rPr lang="en-US" sz="1800" dirty="0" err="1"/>
              <a:t>Jupyter</a:t>
            </a:r>
            <a:r>
              <a:rPr lang="en-US" sz="1800" dirty="0"/>
              <a:t> to analyze large data?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any workflow system for your work?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484897" y="1643746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-129061" y="131848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27304"/>
            <a:chOff x="4374445" y="1010368"/>
            <a:chExt cx="4358075" cy="40273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27304"/>
              <a:chOff x="4374445" y="1010368"/>
              <a:chExt cx="4358075" cy="402730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03764"/>
                <a:chOff x="4374445" y="1233908"/>
                <a:chExt cx="4358075" cy="380376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8566" y="1823072"/>
                  <a:ext cx="4043954" cy="32146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3CDF1AF-8B1F-4E4F-958D-4AFEDE83A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38"/>
          <a:stretch/>
        </p:blipFill>
        <p:spPr>
          <a:xfrm>
            <a:off x="4688566" y="4032738"/>
            <a:ext cx="4043954" cy="10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843FA-23F1-774E-A4C2-5378F2659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385" y="2344478"/>
            <a:ext cx="5466945" cy="1897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92F526-683F-6B40-844F-81513633C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72870"/>
            <a:ext cx="3443100" cy="22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8" y="1097079"/>
            <a:ext cx="6246441" cy="3516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2168558" cy="211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55" y="975091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0" y="1837264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86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2654" y="1106469"/>
              <a:ext cx="1722095" cy="635088"/>
              <a:chOff x="5979214" y="1383815"/>
              <a:chExt cx="1722095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04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28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809314"/>
            <a:chOff x="42014" y="975638"/>
            <a:chExt cx="2969905" cy="38093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0770" y="4200177"/>
              <a:ext cx="264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More IDE features for interactive data analysis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594141"/>
            <a:chOff x="2896777" y="971398"/>
            <a:chExt cx="2711865" cy="3594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005876" y="4226985"/>
              <a:ext cx="2516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Multi-language support</a:t>
              </a:r>
              <a:endParaRPr lang="en-US" sz="16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4294427"/>
            <a:chOff x="5705573" y="981738"/>
            <a:chExt cx="3329507" cy="43347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5705573" y="4229148"/>
              <a:ext cx="3329507" cy="108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600" dirty="0"/>
            </a:p>
            <a:p>
              <a:pPr marL="342900" indent="-342900">
                <a:buFont typeface="Arial" charset="0"/>
                <a:buChar char="•"/>
              </a:pPr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4455</TotalTime>
  <Words>1414</Words>
  <Application>Microsoft Macintosh PowerPoint</Application>
  <PresentationFormat>On-screen Show (16:9)</PresentationFormat>
  <Paragraphs>344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A quick survey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PowerPoint Presentation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PowerPoint Presentation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240</cp:revision>
  <dcterms:created xsi:type="dcterms:W3CDTF">2018-08-17T13:40:10Z</dcterms:created>
  <dcterms:modified xsi:type="dcterms:W3CDTF">2018-08-23T19:51:57Z</dcterms:modified>
</cp:coreProperties>
</file>